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15/09/2021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15/09/2021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15/09/2021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15/09/2021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15/09/2021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15/09/2021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14546" y="428604"/>
            <a:ext cx="6462314" cy="3357586"/>
          </a:xfrm>
        </p:spPr>
        <p:txBody>
          <a:bodyPr>
            <a:no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</a:t>
            </a:r>
            <a:r>
              <a:rPr lang="fr-FR" dirty="0" smtClean="0"/>
              <a:t>Réunion Ministérielle sur 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>
                <a:solidFill>
                  <a:srgbClr val="C00000"/>
                </a:solidFill>
              </a:rPr>
              <a:t>E</a:t>
            </a:r>
            <a:r>
              <a:rPr lang="fr-FR" b="1" dirty="0"/>
              <a:t>SSAIS </a:t>
            </a:r>
            <a:r>
              <a:rPr lang="fr-FR" b="1" dirty="0">
                <a:solidFill>
                  <a:srgbClr val="C00000"/>
                </a:solidFill>
              </a:rPr>
              <a:t>C</a:t>
            </a:r>
            <a:r>
              <a:rPr lang="fr-FR" b="1" dirty="0"/>
              <a:t>LINIQUES EN </a:t>
            </a:r>
            <a:r>
              <a:rPr lang="fr-FR" b="1" dirty="0">
                <a:solidFill>
                  <a:srgbClr val="C00000"/>
                </a:solidFill>
              </a:rPr>
              <a:t>O</a:t>
            </a:r>
            <a:r>
              <a:rPr lang="fr-FR" b="1" dirty="0"/>
              <a:t>NCOLOGIE </a:t>
            </a:r>
            <a:r>
              <a:rPr lang="fr-FR" b="1" dirty="0" smtClean="0"/>
              <a:t>AU </a:t>
            </a:r>
            <a:r>
              <a:rPr lang="fr-FR" b="1" dirty="0" smtClean="0">
                <a:solidFill>
                  <a:srgbClr val="C00000"/>
                </a:solidFill>
              </a:rPr>
              <a:t>M</a:t>
            </a:r>
            <a:r>
              <a:rPr lang="fr-FR" b="1" dirty="0" smtClean="0"/>
              <a:t>AROC </a:t>
            </a:r>
            <a:r>
              <a:rPr lang="fr-FR" b="1" dirty="0" smtClean="0">
                <a:solidFill>
                  <a:srgbClr val="C00000"/>
                </a:solidFill>
              </a:rPr>
              <a:t>ECOM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57422" y="4246784"/>
            <a:ext cx="4786346" cy="2077878"/>
          </a:xfrm>
        </p:spPr>
        <p:txBody>
          <a:bodyPr>
            <a:noAutofit/>
          </a:bodyPr>
          <a:lstStyle/>
          <a:p>
            <a:r>
              <a:rPr lang="fr-FR" sz="2800" b="1" dirty="0"/>
              <a:t>Rabat le 05/07/2021</a:t>
            </a:r>
          </a:p>
          <a:p>
            <a:r>
              <a:rPr lang="fr-FR" sz="2800" b="1" dirty="0"/>
              <a:t>IRC</a:t>
            </a:r>
          </a:p>
          <a:p>
            <a:r>
              <a:rPr lang="fr-FR" sz="2800" b="1" dirty="0"/>
              <a:t>En présence </a:t>
            </a:r>
            <a:r>
              <a:rPr lang="fr-FR" sz="2800" b="1" dirty="0" smtClean="0"/>
              <a:t>du</a:t>
            </a:r>
          </a:p>
          <a:p>
            <a:r>
              <a:rPr lang="fr-FR" sz="2800" b="1" dirty="0" smtClean="0"/>
              <a:t>DRC-DMP-CNDP-CE-FLSC</a:t>
            </a:r>
            <a:endParaRPr lang="fr-FR" sz="2800" b="1" dirty="0"/>
          </a:p>
        </p:txBody>
      </p:sp>
      <p:pic>
        <p:nvPicPr>
          <p:cNvPr id="4" name="Image 3" descr="Ministère de la Santé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2000232" cy="122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s://www.contrelecancer.ma/static/images/logo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10" b="-1"/>
          <a:stretch/>
        </p:blipFill>
        <p:spPr bwMode="auto">
          <a:xfrm>
            <a:off x="7429520" y="5357826"/>
            <a:ext cx="1420971" cy="107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La Commission Nationale de contrôle de la protection des Données à caractère Personnel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071810"/>
            <a:ext cx="1873149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http://dmp.sante.gov.ma/image/logo-dmp.pn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786322"/>
            <a:ext cx="165738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s://www.irc.ma/images/irc_logo.pn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000504"/>
            <a:ext cx="1581592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74E4145A-B21F-4FEA-BAB2-AB56AF8C6853}"/>
              </a:ext>
            </a:extLst>
          </p:cNvPr>
          <p:cNvSpPr txBox="1"/>
          <p:nvPr/>
        </p:nvSpPr>
        <p:spPr>
          <a:xfrm>
            <a:off x="0" y="1643050"/>
            <a:ext cx="22145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accent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Direction de la Réglementation et du Contentieux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95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D0FDA698-1491-4520-9BC8-986827341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089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Général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/>
          <a:lstStyle/>
          <a:p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Présentation du </a:t>
            </a:r>
            <a:r>
              <a:rPr lang="fr-FR" dirty="0" smtClean="0">
                <a:solidFill>
                  <a:srgbClr val="C00000"/>
                </a:solidFill>
                <a:latin typeface="Calibri" panose="020F0502020204030204" pitchFamily="34" charset="0"/>
              </a:rPr>
              <a:t>Rôle facilitateur d’IRC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entre les différents instances.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71472" y="27860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 spécifiques :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42910" y="4071942"/>
            <a:ext cx="8229600" cy="2357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3200" dirty="0" smtClean="0"/>
              <a:t> Instauration </a:t>
            </a:r>
            <a:r>
              <a:rPr lang="fr-FR" sz="3200" dirty="0" smtClean="0">
                <a:solidFill>
                  <a:srgbClr val="C00000"/>
                </a:solidFill>
              </a:rPr>
              <a:t>d’un Guichet Digitale </a:t>
            </a:r>
            <a:r>
              <a:rPr lang="fr-FR" sz="3200" dirty="0" smtClean="0"/>
              <a:t>de la soumission des Essais Cliniques au Maroc - GDECM, où l’IRC peut prendre en charge la standardisation et la préparation des dossiers entre le promoteur et les autorités règlementaires. </a:t>
            </a:r>
            <a:endParaRPr lang="fr-FR" sz="3200" dirty="0" smtClean="0"/>
          </a:p>
          <a:p>
            <a:pPr algn="just"/>
            <a:endParaRPr lang="fr-FR" sz="32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3200" dirty="0" smtClean="0"/>
              <a:t> Création </a:t>
            </a:r>
            <a:r>
              <a:rPr lang="fr-FR" sz="3200" dirty="0" smtClean="0">
                <a:solidFill>
                  <a:srgbClr val="C00000"/>
                </a:solidFill>
              </a:rPr>
              <a:t>d’un Registre National </a:t>
            </a:r>
            <a:r>
              <a:rPr lang="fr-FR" sz="3200" dirty="0" smtClean="0"/>
              <a:t>des Essais Cliniques en Cancérologie « clinicaltrials.ma » afin que le Maroc s’inscrive à la liste des registres nationaux des essais cliniques de l’OMS.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93D8E4E-3671-4CCA-8911-F74DD34A6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65" t="16601" r="36522" b="5486"/>
          <a:stretch/>
        </p:blipFill>
        <p:spPr>
          <a:xfrm>
            <a:off x="5198167" y="-16436"/>
            <a:ext cx="3945834" cy="68744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67902863-0039-424A-BB36-33A59AC56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35" t="17182" r="46522" b="5486"/>
          <a:stretch/>
        </p:blipFill>
        <p:spPr>
          <a:xfrm>
            <a:off x="1" y="0"/>
            <a:ext cx="3677478" cy="6810016"/>
          </a:xfrm>
          <a:prstGeom prst="rect">
            <a:avLst/>
          </a:prstGeom>
        </p:spPr>
      </p:pic>
      <p:pic>
        <p:nvPicPr>
          <p:cNvPr id="8" name="Image 7" descr="C:\Users\admin\Desktop\Morocco.jpg">
            <a:extLst>
              <a:ext uri="{FF2B5EF4-FFF2-40B4-BE49-F238E27FC236}">
                <a16:creationId xmlns="" xmlns:a16="http://schemas.microsoft.com/office/drawing/2014/main" id="{BF33FE4B-7107-4B78-AE1E-F5BEFE30144A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667" t="64142" r="8549" b="2175"/>
          <a:stretch/>
        </p:blipFill>
        <p:spPr bwMode="auto">
          <a:xfrm>
            <a:off x="3677479" y="1990666"/>
            <a:ext cx="1520688" cy="2554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54636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conférence sur le digital et l&amp;#39;énergie solaire de mercredi prochain  affiche complet (Tecsol blog)">
            <a:extLst>
              <a:ext uri="{FF2B5EF4-FFF2-40B4-BE49-F238E27FC236}">
                <a16:creationId xmlns="" xmlns:a16="http://schemas.microsoft.com/office/drawing/2014/main" id="{A3BF3502-3F94-4DAC-892F-4458AE3EF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7220"/>
                    </a14:imgEffect>
                    <a14:imgEffect>
                      <a14:saturation sat="19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016"/>
          </a:xfrm>
          <a:prstGeom prst="rect">
            <a:avLst/>
          </a:prstGeom>
          <a:noFill/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  <a:softEdge rad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99953741-C595-4578-94CF-2870BF97A8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5" t="17182" r="46522" b="5486"/>
          <a:stretch/>
        </p:blipFill>
        <p:spPr>
          <a:xfrm rot="21230701">
            <a:off x="606287" y="503583"/>
            <a:ext cx="3061160" cy="55195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8D7F11A-0CBE-4150-ABE3-1897EE9A38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60" t="29672" r="46522" b="45648"/>
          <a:stretch/>
        </p:blipFill>
        <p:spPr>
          <a:xfrm>
            <a:off x="4393003" y="1108552"/>
            <a:ext cx="4095014" cy="4243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533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7E13DE5C-F567-4CBB-90D5-625D57D42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34" y="-55105"/>
            <a:ext cx="3935142" cy="68580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148437DA-767A-4258-AFDB-4428001D6058}"/>
              </a:ext>
            </a:extLst>
          </p:cNvPr>
          <p:cNvGrpSpPr/>
          <p:nvPr/>
        </p:nvGrpSpPr>
        <p:grpSpPr>
          <a:xfrm>
            <a:off x="4572000" y="1367847"/>
            <a:ext cx="3769228" cy="4012097"/>
            <a:chOff x="5803950" y="1010478"/>
            <a:chExt cx="6457373" cy="4837044"/>
          </a:xfrm>
        </p:grpSpPr>
        <p:pic>
          <p:nvPicPr>
            <p:cNvPr id="3" name="Image 2">
              <a:extLst>
                <a:ext uri="{FF2B5EF4-FFF2-40B4-BE49-F238E27FC236}">
                  <a16:creationId xmlns="" xmlns:a16="http://schemas.microsoft.com/office/drawing/2014/main" id="{95FB42FC-FB25-46F5-9C98-0837E2479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9" t="28019" r="42717" b="1449"/>
            <a:stretch/>
          </p:blipFill>
          <p:spPr>
            <a:xfrm>
              <a:off x="5803950" y="1010478"/>
              <a:ext cx="6426803" cy="4837044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="" xmlns:a16="http://schemas.microsoft.com/office/drawing/2014/main" id="{46BC8987-EA4A-47F1-93EB-5779B53F0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141" t="28019" r="52663" b="40967"/>
            <a:stretch/>
          </p:blipFill>
          <p:spPr>
            <a:xfrm>
              <a:off x="11008489" y="1106554"/>
              <a:ext cx="1252834" cy="2577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718368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81</Words>
  <PresentationFormat>Affichage à l'écran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1ère Réunion Ministérielle sur  ESSAIS CLINIQUES EN ONCOLOGIE AU MAROC ECOM</vt:lpstr>
      <vt:lpstr>Diapositive 2</vt:lpstr>
      <vt:lpstr>Objectif Général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1ère Réunion Ministérielle sur  ESSAIS CLINIQUES EN ONCOLOGIE AU MAROC ECOM</dc:title>
  <dc:creator>ALSC</dc:creator>
  <cp:lastModifiedBy>Windows User</cp:lastModifiedBy>
  <cp:revision>4</cp:revision>
  <dcterms:created xsi:type="dcterms:W3CDTF">2021-09-15T12:02:46Z</dcterms:created>
  <dcterms:modified xsi:type="dcterms:W3CDTF">2021-09-15T12:27:06Z</dcterms:modified>
</cp:coreProperties>
</file>